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0490200" cy="5924550"/>
  <p:notesSz cx="10490200" cy="59245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84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87241" y="1836610"/>
            <a:ext cx="8922068" cy="1244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74482" y="3317748"/>
            <a:ext cx="7347585" cy="14811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0">
                <a:solidFill>
                  <a:srgbClr val="E21D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0">
                <a:solidFill>
                  <a:srgbClr val="E21D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827" y="1362646"/>
            <a:ext cx="4565999" cy="3910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405723" y="1362646"/>
            <a:ext cx="4565999" cy="3910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0">
                <a:solidFill>
                  <a:srgbClr val="E21D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84666" y="3214414"/>
            <a:ext cx="1190624" cy="119062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02743" y="3913504"/>
            <a:ext cx="1476374" cy="144779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9555" y="219075"/>
            <a:ext cx="5619749" cy="1276349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5852148" y="240732"/>
            <a:ext cx="0" cy="5467985"/>
          </a:xfrm>
          <a:custGeom>
            <a:avLst/>
            <a:gdLst/>
            <a:ahLst/>
            <a:cxnLst/>
            <a:rect l="l" t="t" r="r" b="b"/>
            <a:pathLst>
              <a:path h="5467985">
                <a:moveTo>
                  <a:pt x="0" y="0"/>
                </a:moveTo>
                <a:lnTo>
                  <a:pt x="0" y="5467494"/>
                </a:lnTo>
              </a:path>
            </a:pathLst>
          </a:custGeom>
          <a:ln w="95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384666" y="3214414"/>
            <a:ext cx="1190624" cy="119062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102743" y="3913504"/>
            <a:ext cx="1476374" cy="14477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72206" y="452939"/>
            <a:ext cx="3491229" cy="793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50" b="1" i="0">
                <a:solidFill>
                  <a:srgbClr val="E21D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61599" y="2031783"/>
            <a:ext cx="6173350" cy="3487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68827" y="5509831"/>
            <a:ext cx="3358896" cy="2962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24827" y="5509831"/>
            <a:ext cx="2414206" cy="2962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557516" y="5509831"/>
            <a:ext cx="2414206" cy="2962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disonpcc.com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disonpcc.com/" TargetMode="Externa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4775" y="104774"/>
            <a:ext cx="10287000" cy="5715000"/>
            <a:chOff x="104775" y="104774"/>
            <a:chExt cx="10287000" cy="5715000"/>
          </a:xfrm>
        </p:grpSpPr>
        <p:sp>
          <p:nvSpPr>
            <p:cNvPr id="3" name="object 3"/>
            <p:cNvSpPr/>
            <p:nvPr/>
          </p:nvSpPr>
          <p:spPr>
            <a:xfrm>
              <a:off x="219075" y="104774"/>
              <a:ext cx="10086975" cy="1905635"/>
            </a:xfrm>
            <a:custGeom>
              <a:avLst/>
              <a:gdLst/>
              <a:ahLst/>
              <a:cxnLst/>
              <a:rect l="l" t="t" r="r" b="b"/>
              <a:pathLst>
                <a:path w="10086975" h="1905635">
                  <a:moveTo>
                    <a:pt x="0" y="0"/>
                  </a:moveTo>
                  <a:lnTo>
                    <a:pt x="10086973" y="0"/>
                  </a:lnTo>
                  <a:lnTo>
                    <a:pt x="10086973" y="1905018"/>
                  </a:lnTo>
                  <a:lnTo>
                    <a:pt x="0" y="1905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28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8097" y="531983"/>
              <a:ext cx="10163677" cy="528779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775" y="104775"/>
              <a:ext cx="3704422" cy="2530172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433488" y="497163"/>
            <a:ext cx="5745480" cy="9861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ts val="3840"/>
              </a:lnSpc>
              <a:spcBef>
                <a:spcPts val="95"/>
              </a:spcBef>
            </a:pPr>
            <a:r>
              <a:rPr sz="3250" dirty="0">
                <a:solidFill>
                  <a:srgbClr val="FFFFFF"/>
                </a:solidFill>
              </a:rPr>
              <a:t>Facing</a:t>
            </a:r>
            <a:r>
              <a:rPr sz="3250" spc="65" dirty="0">
                <a:solidFill>
                  <a:srgbClr val="FFFFFF"/>
                </a:solidFill>
              </a:rPr>
              <a:t> </a:t>
            </a:r>
            <a:r>
              <a:rPr sz="3250" spc="220" dirty="0">
                <a:solidFill>
                  <a:srgbClr val="FFFFFF"/>
                </a:solidFill>
              </a:rPr>
              <a:t>the</a:t>
            </a:r>
            <a:r>
              <a:rPr sz="3250" spc="65" dirty="0">
                <a:solidFill>
                  <a:srgbClr val="FFFFFF"/>
                </a:solidFill>
              </a:rPr>
              <a:t> </a:t>
            </a:r>
            <a:r>
              <a:rPr sz="3250" spc="150" dirty="0">
                <a:solidFill>
                  <a:srgbClr val="FFFFFF"/>
                </a:solidFill>
              </a:rPr>
              <a:t>Future</a:t>
            </a:r>
            <a:r>
              <a:rPr sz="3250" spc="65" dirty="0">
                <a:solidFill>
                  <a:srgbClr val="FFFFFF"/>
                </a:solidFill>
              </a:rPr>
              <a:t> </a:t>
            </a:r>
            <a:r>
              <a:rPr sz="3250" spc="105" dirty="0">
                <a:solidFill>
                  <a:srgbClr val="FFFFFF"/>
                </a:solidFill>
              </a:rPr>
              <a:t>Together</a:t>
            </a:r>
            <a:endParaRPr sz="3250"/>
          </a:p>
          <a:p>
            <a:pPr marR="65405" algn="r">
              <a:lnSpc>
                <a:spcPts val="3720"/>
              </a:lnSpc>
            </a:pPr>
            <a:r>
              <a:rPr sz="3150" spc="130" dirty="0">
                <a:solidFill>
                  <a:srgbClr val="FFFFFF"/>
                </a:solidFill>
              </a:rPr>
              <a:t>In-</a:t>
            </a:r>
            <a:r>
              <a:rPr sz="3150" spc="-10" dirty="0">
                <a:solidFill>
                  <a:srgbClr val="FFFFFF"/>
                </a:solidFill>
              </a:rPr>
              <a:t>Person!</a:t>
            </a:r>
            <a:endParaRPr sz="3150"/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2077085">
              <a:lnSpc>
                <a:spcPct val="100000"/>
              </a:lnSpc>
              <a:spcBef>
                <a:spcPts val="550"/>
              </a:spcBef>
            </a:pPr>
            <a:r>
              <a:rPr spc="70" dirty="0"/>
              <a:t>We're</a:t>
            </a:r>
            <a:r>
              <a:rPr spc="-25" dirty="0"/>
              <a:t> </a:t>
            </a:r>
            <a:r>
              <a:rPr dirty="0"/>
              <a:t>Back</a:t>
            </a:r>
            <a:r>
              <a:rPr spc="-20" dirty="0"/>
              <a:t> Live</a:t>
            </a:r>
          </a:p>
          <a:p>
            <a:pPr marL="2004695">
              <a:lnSpc>
                <a:spcPct val="100000"/>
              </a:lnSpc>
              <a:spcBef>
                <a:spcPts val="495"/>
              </a:spcBef>
            </a:pPr>
            <a:r>
              <a:rPr sz="2400" dirty="0">
                <a:solidFill>
                  <a:srgbClr val="E21D1B"/>
                </a:solidFill>
              </a:rPr>
              <a:t>Please</a:t>
            </a:r>
            <a:r>
              <a:rPr sz="2400" spc="-30" dirty="0">
                <a:solidFill>
                  <a:srgbClr val="E21D1B"/>
                </a:solidFill>
              </a:rPr>
              <a:t> </a:t>
            </a:r>
            <a:r>
              <a:rPr sz="2400" spc="-90" dirty="0">
                <a:solidFill>
                  <a:srgbClr val="E21D1B"/>
                </a:solidFill>
              </a:rPr>
              <a:t>Join</a:t>
            </a:r>
            <a:r>
              <a:rPr sz="2400" spc="-30" dirty="0">
                <a:solidFill>
                  <a:srgbClr val="E21D1B"/>
                </a:solidFill>
              </a:rPr>
              <a:t> </a:t>
            </a:r>
            <a:r>
              <a:rPr sz="2400" spc="-25" dirty="0">
                <a:solidFill>
                  <a:srgbClr val="E21D1B"/>
                </a:solidFill>
              </a:rPr>
              <a:t>Us!</a:t>
            </a:r>
            <a:endParaRPr sz="2400"/>
          </a:p>
          <a:p>
            <a:pPr marL="27940" algn="ctr">
              <a:lnSpc>
                <a:spcPct val="100000"/>
              </a:lnSpc>
              <a:spcBef>
                <a:spcPts val="420"/>
              </a:spcBef>
            </a:pPr>
            <a:r>
              <a:rPr sz="1800" spc="60" dirty="0"/>
              <a:t>Monday,</a:t>
            </a:r>
            <a:r>
              <a:rPr sz="1800" spc="-10" dirty="0"/>
              <a:t> </a:t>
            </a:r>
            <a:r>
              <a:rPr sz="1800" spc="50" dirty="0"/>
              <a:t>September</a:t>
            </a:r>
            <a:r>
              <a:rPr sz="1800" spc="-5" dirty="0"/>
              <a:t> </a:t>
            </a:r>
            <a:r>
              <a:rPr sz="1800" dirty="0"/>
              <a:t>19,</a:t>
            </a:r>
            <a:r>
              <a:rPr sz="1800" spc="-10" dirty="0"/>
              <a:t> </a:t>
            </a:r>
            <a:r>
              <a:rPr sz="1800" spc="-20" dirty="0"/>
              <a:t>2022</a:t>
            </a:r>
            <a:endParaRPr sz="1800"/>
          </a:p>
          <a:p>
            <a:pPr marL="27940" algn="ctr">
              <a:lnSpc>
                <a:spcPct val="100000"/>
              </a:lnSpc>
              <a:spcBef>
                <a:spcPts val="360"/>
              </a:spcBef>
            </a:pPr>
            <a:r>
              <a:rPr sz="1800" dirty="0"/>
              <a:t>8:00</a:t>
            </a:r>
            <a:r>
              <a:rPr sz="1800" spc="-60" dirty="0"/>
              <a:t> </a:t>
            </a:r>
            <a:r>
              <a:rPr sz="1800" spc="55" dirty="0"/>
              <a:t>AM</a:t>
            </a:r>
            <a:r>
              <a:rPr sz="1800" spc="-60" dirty="0"/>
              <a:t> </a:t>
            </a:r>
            <a:r>
              <a:rPr sz="1800" dirty="0"/>
              <a:t>-</a:t>
            </a:r>
            <a:r>
              <a:rPr sz="1800" spc="-60" dirty="0"/>
              <a:t> </a:t>
            </a:r>
            <a:r>
              <a:rPr sz="1800" dirty="0"/>
              <a:t>2:00</a:t>
            </a:r>
            <a:r>
              <a:rPr sz="1800" spc="-55" dirty="0"/>
              <a:t> </a:t>
            </a:r>
            <a:r>
              <a:rPr sz="1800" spc="25" dirty="0"/>
              <a:t>PM</a:t>
            </a:r>
            <a:endParaRPr sz="1800"/>
          </a:p>
          <a:p>
            <a:pPr marL="40640" marR="5080" algn="ctr">
              <a:lnSpc>
                <a:spcPct val="116700"/>
              </a:lnSpc>
            </a:pPr>
            <a:r>
              <a:rPr sz="1800" spc="50" dirty="0">
                <a:solidFill>
                  <a:srgbClr val="E21D1B"/>
                </a:solidFill>
              </a:rPr>
              <a:t>American</a:t>
            </a:r>
            <a:r>
              <a:rPr sz="1800" spc="135" dirty="0">
                <a:solidFill>
                  <a:srgbClr val="E21D1B"/>
                </a:solidFill>
              </a:rPr>
              <a:t> </a:t>
            </a:r>
            <a:r>
              <a:rPr sz="1800" dirty="0">
                <a:solidFill>
                  <a:srgbClr val="E21D1B"/>
                </a:solidFill>
              </a:rPr>
              <a:t>Family</a:t>
            </a:r>
            <a:r>
              <a:rPr sz="1800" spc="140" dirty="0">
                <a:solidFill>
                  <a:srgbClr val="E21D1B"/>
                </a:solidFill>
              </a:rPr>
              <a:t> </a:t>
            </a:r>
            <a:r>
              <a:rPr sz="1800" dirty="0">
                <a:solidFill>
                  <a:srgbClr val="E21D1B"/>
                </a:solidFill>
              </a:rPr>
              <a:t>Insurance</a:t>
            </a:r>
            <a:r>
              <a:rPr sz="1800" spc="140" dirty="0">
                <a:solidFill>
                  <a:srgbClr val="E21D1B"/>
                </a:solidFill>
              </a:rPr>
              <a:t> </a:t>
            </a:r>
            <a:r>
              <a:rPr sz="1800" spc="65" dirty="0">
                <a:solidFill>
                  <a:srgbClr val="E21D1B"/>
                </a:solidFill>
              </a:rPr>
              <a:t>Headquarters</a:t>
            </a:r>
            <a:r>
              <a:rPr sz="1800" spc="140" dirty="0">
                <a:solidFill>
                  <a:srgbClr val="E21D1B"/>
                </a:solidFill>
              </a:rPr>
              <a:t> </a:t>
            </a:r>
            <a:r>
              <a:rPr sz="1800" spc="55" dirty="0">
                <a:solidFill>
                  <a:srgbClr val="E21D1B"/>
                </a:solidFill>
              </a:rPr>
              <a:t>Auditorium </a:t>
            </a:r>
            <a:r>
              <a:rPr sz="1800" dirty="0"/>
              <a:t>6000</a:t>
            </a:r>
            <a:r>
              <a:rPr sz="1800" spc="50" dirty="0"/>
              <a:t> American </a:t>
            </a:r>
            <a:r>
              <a:rPr sz="1800" spc="55" dirty="0"/>
              <a:t>Parkway,</a:t>
            </a:r>
            <a:r>
              <a:rPr sz="1800" spc="50" dirty="0"/>
              <a:t> </a:t>
            </a:r>
            <a:r>
              <a:rPr sz="1800" dirty="0"/>
              <a:t>Madison,</a:t>
            </a:r>
            <a:r>
              <a:rPr sz="1800" spc="55" dirty="0"/>
              <a:t> </a:t>
            </a:r>
            <a:r>
              <a:rPr sz="1800" spc="65" dirty="0"/>
              <a:t>WI</a:t>
            </a:r>
            <a:r>
              <a:rPr sz="1800" spc="50" dirty="0"/>
              <a:t> </a:t>
            </a:r>
            <a:r>
              <a:rPr sz="1800" spc="-10" dirty="0"/>
              <a:t>53783</a:t>
            </a:r>
            <a:endParaRPr sz="1800"/>
          </a:p>
          <a:p>
            <a:pPr marL="27940" algn="ctr">
              <a:lnSpc>
                <a:spcPct val="100000"/>
              </a:lnSpc>
              <a:spcBef>
                <a:spcPts val="990"/>
              </a:spcBef>
            </a:pPr>
            <a:r>
              <a:rPr sz="1800" i="1" spc="-10" dirty="0">
                <a:solidFill>
                  <a:srgbClr val="E32826"/>
                </a:solidFill>
                <a:latin typeface="Arial-BoldItalicMT"/>
                <a:cs typeface="Arial-BoldItalicMT"/>
              </a:rPr>
              <a:t>featuring</a:t>
            </a:r>
            <a:endParaRPr sz="1800">
              <a:latin typeface="Arial-BoldItalicMT"/>
              <a:cs typeface="Arial-BoldItalicMT"/>
            </a:endParaRPr>
          </a:p>
          <a:p>
            <a:pPr marL="800100" marR="763905" algn="ctr">
              <a:lnSpc>
                <a:spcPct val="116700"/>
              </a:lnSpc>
            </a:pPr>
            <a:r>
              <a:rPr sz="1800" dirty="0"/>
              <a:t>Postmaster</a:t>
            </a:r>
            <a:r>
              <a:rPr sz="1800" spc="90" dirty="0"/>
              <a:t> </a:t>
            </a:r>
            <a:r>
              <a:rPr sz="1800" dirty="0"/>
              <a:t>Louis</a:t>
            </a:r>
            <a:r>
              <a:rPr sz="1800" spc="95" dirty="0"/>
              <a:t> </a:t>
            </a:r>
            <a:r>
              <a:rPr sz="1800" spc="-45" dirty="0"/>
              <a:t>DeJoy's</a:t>
            </a:r>
            <a:r>
              <a:rPr sz="1800" spc="95" dirty="0"/>
              <a:t> </a:t>
            </a:r>
            <a:r>
              <a:rPr sz="1800" dirty="0"/>
              <a:t>Video</a:t>
            </a:r>
            <a:r>
              <a:rPr sz="1800" spc="90" dirty="0"/>
              <a:t> </a:t>
            </a:r>
            <a:r>
              <a:rPr sz="1800" spc="-10" dirty="0"/>
              <a:t>Message </a:t>
            </a:r>
            <a:r>
              <a:rPr sz="1800" spc="60" dirty="0"/>
              <a:t>and</a:t>
            </a:r>
            <a:r>
              <a:rPr sz="1800" spc="110" dirty="0"/>
              <a:t> </a:t>
            </a:r>
            <a:r>
              <a:rPr sz="1800" dirty="0"/>
              <a:t>Keynote</a:t>
            </a:r>
            <a:r>
              <a:rPr sz="1800" spc="114" dirty="0"/>
              <a:t> </a:t>
            </a:r>
            <a:r>
              <a:rPr sz="1800" spc="-10" dirty="0"/>
              <a:t>Speaker</a:t>
            </a:r>
            <a:endParaRPr sz="1800"/>
          </a:p>
          <a:p>
            <a:pPr marL="27940" algn="ctr">
              <a:lnSpc>
                <a:spcPct val="100000"/>
              </a:lnSpc>
              <a:spcBef>
                <a:spcPts val="355"/>
              </a:spcBef>
            </a:pPr>
            <a:r>
              <a:rPr sz="1800" spc="-70" dirty="0"/>
              <a:t>Judy</a:t>
            </a:r>
            <a:r>
              <a:rPr sz="1800" spc="75" dirty="0"/>
              <a:t> </a:t>
            </a:r>
            <a:r>
              <a:rPr sz="1800" dirty="0"/>
              <a:t>de</a:t>
            </a:r>
            <a:r>
              <a:rPr sz="1800" spc="80" dirty="0"/>
              <a:t> </a:t>
            </a:r>
            <a:r>
              <a:rPr sz="1800" dirty="0"/>
              <a:t>Torok,</a:t>
            </a:r>
            <a:r>
              <a:rPr sz="1800" spc="80" dirty="0"/>
              <a:t> </a:t>
            </a:r>
            <a:r>
              <a:rPr sz="1800" spc="-114" dirty="0"/>
              <a:t>USPS</a:t>
            </a:r>
            <a:r>
              <a:rPr sz="1800" spc="80" dirty="0"/>
              <a:t> </a:t>
            </a:r>
            <a:r>
              <a:rPr sz="1800" spc="-35" dirty="0"/>
              <a:t>VP</a:t>
            </a:r>
            <a:r>
              <a:rPr sz="1800" spc="80" dirty="0"/>
              <a:t> </a:t>
            </a:r>
            <a:r>
              <a:rPr sz="1800" dirty="0"/>
              <a:t>Corporate</a:t>
            </a:r>
            <a:r>
              <a:rPr sz="1800" spc="80" dirty="0"/>
              <a:t> </a:t>
            </a:r>
            <a:r>
              <a:rPr sz="1800" spc="-10" dirty="0"/>
              <a:t>Affairs</a:t>
            </a:r>
            <a:endParaRPr sz="1800"/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19075" y="2105256"/>
            <a:ext cx="2466974" cy="245744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0" y="0"/>
            <a:ext cx="10490835" cy="5918835"/>
            <a:chOff x="0" y="0"/>
            <a:chExt cx="10490835" cy="5918835"/>
          </a:xfrm>
        </p:grpSpPr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626913" y="3811296"/>
              <a:ext cx="1228724" cy="1704974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0" y="12"/>
              <a:ext cx="10490835" cy="5918835"/>
            </a:xfrm>
            <a:custGeom>
              <a:avLst/>
              <a:gdLst/>
              <a:ahLst/>
              <a:cxnLst/>
              <a:rect l="l" t="t" r="r" b="b"/>
              <a:pathLst>
                <a:path w="10490835" h="5918835">
                  <a:moveTo>
                    <a:pt x="104762" y="5705462"/>
                  </a:moveTo>
                  <a:lnTo>
                    <a:pt x="0" y="5705462"/>
                  </a:lnTo>
                  <a:lnTo>
                    <a:pt x="0" y="5714987"/>
                  </a:lnTo>
                  <a:lnTo>
                    <a:pt x="104762" y="5714987"/>
                  </a:lnTo>
                  <a:lnTo>
                    <a:pt x="104762" y="5705462"/>
                  </a:lnTo>
                  <a:close/>
                </a:path>
                <a:path w="10490835" h="5918835">
                  <a:moveTo>
                    <a:pt x="104762" y="219075"/>
                  </a:moveTo>
                  <a:lnTo>
                    <a:pt x="0" y="219075"/>
                  </a:lnTo>
                  <a:lnTo>
                    <a:pt x="0" y="228600"/>
                  </a:lnTo>
                  <a:lnTo>
                    <a:pt x="104762" y="228600"/>
                  </a:lnTo>
                  <a:lnTo>
                    <a:pt x="104762" y="219075"/>
                  </a:lnTo>
                  <a:close/>
                </a:path>
                <a:path w="10490835" h="5918835">
                  <a:moveTo>
                    <a:pt x="228587" y="5819775"/>
                  </a:moveTo>
                  <a:lnTo>
                    <a:pt x="219062" y="5819775"/>
                  </a:lnTo>
                  <a:lnTo>
                    <a:pt x="219062" y="5918390"/>
                  </a:lnTo>
                  <a:lnTo>
                    <a:pt x="228587" y="5918390"/>
                  </a:lnTo>
                  <a:lnTo>
                    <a:pt x="228587" y="5819775"/>
                  </a:lnTo>
                  <a:close/>
                </a:path>
                <a:path w="10490835" h="5918835">
                  <a:moveTo>
                    <a:pt x="228587" y="0"/>
                  </a:moveTo>
                  <a:lnTo>
                    <a:pt x="219062" y="0"/>
                  </a:lnTo>
                  <a:lnTo>
                    <a:pt x="219062" y="104775"/>
                  </a:lnTo>
                  <a:lnTo>
                    <a:pt x="228587" y="104775"/>
                  </a:lnTo>
                  <a:lnTo>
                    <a:pt x="228587" y="0"/>
                  </a:lnTo>
                  <a:close/>
                </a:path>
                <a:path w="10490835" h="5918835">
                  <a:moveTo>
                    <a:pt x="10286987" y="5819775"/>
                  </a:moveTo>
                  <a:lnTo>
                    <a:pt x="10277462" y="5819775"/>
                  </a:lnTo>
                  <a:lnTo>
                    <a:pt x="10277462" y="5918390"/>
                  </a:lnTo>
                  <a:lnTo>
                    <a:pt x="10286987" y="5918390"/>
                  </a:lnTo>
                  <a:lnTo>
                    <a:pt x="10286987" y="5819775"/>
                  </a:lnTo>
                  <a:close/>
                </a:path>
                <a:path w="10490835" h="5918835">
                  <a:moveTo>
                    <a:pt x="10286987" y="0"/>
                  </a:moveTo>
                  <a:lnTo>
                    <a:pt x="10277462" y="0"/>
                  </a:lnTo>
                  <a:lnTo>
                    <a:pt x="10277462" y="104775"/>
                  </a:lnTo>
                  <a:lnTo>
                    <a:pt x="10286987" y="104775"/>
                  </a:lnTo>
                  <a:lnTo>
                    <a:pt x="10286987" y="0"/>
                  </a:lnTo>
                  <a:close/>
                </a:path>
                <a:path w="10490835" h="5918835">
                  <a:moveTo>
                    <a:pt x="10490390" y="5705475"/>
                  </a:moveTo>
                  <a:lnTo>
                    <a:pt x="10391762" y="5705475"/>
                  </a:lnTo>
                  <a:lnTo>
                    <a:pt x="10391762" y="5715000"/>
                  </a:lnTo>
                  <a:lnTo>
                    <a:pt x="10490390" y="5715000"/>
                  </a:lnTo>
                  <a:lnTo>
                    <a:pt x="10490390" y="5705475"/>
                  </a:lnTo>
                  <a:close/>
                </a:path>
                <a:path w="10490835" h="5918835">
                  <a:moveTo>
                    <a:pt x="10490390" y="219075"/>
                  </a:moveTo>
                  <a:lnTo>
                    <a:pt x="10391762" y="219075"/>
                  </a:lnTo>
                  <a:lnTo>
                    <a:pt x="10391762" y="228600"/>
                  </a:lnTo>
                  <a:lnTo>
                    <a:pt x="10490390" y="228600"/>
                  </a:lnTo>
                  <a:lnTo>
                    <a:pt x="10490390" y="2190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59908" y="544002"/>
            <a:ext cx="1275080" cy="943610"/>
          </a:xfrm>
          <a:prstGeom prst="rect">
            <a:avLst/>
          </a:prstGeom>
          <a:ln w="40009">
            <a:solidFill>
              <a:srgbClr val="000000"/>
            </a:solidFill>
          </a:ln>
        </p:spPr>
        <p:txBody>
          <a:bodyPr vert="horz" wrap="square" lIns="0" tIns="102870" rIns="0" bIns="0" rtlCol="0">
            <a:spAutoFit/>
          </a:bodyPr>
          <a:lstStyle/>
          <a:p>
            <a:pPr marL="81280" marR="84455" algn="ctr">
              <a:lnSpc>
                <a:spcPct val="115300"/>
              </a:lnSpc>
              <a:spcBef>
                <a:spcPts val="810"/>
              </a:spcBef>
            </a:pPr>
            <a:r>
              <a:rPr sz="950" dirty="0">
                <a:latin typeface="Arial"/>
                <a:cs typeface="Arial"/>
              </a:rPr>
              <a:t>Presort</a:t>
            </a:r>
            <a:r>
              <a:rPr sz="950" spc="110" dirty="0">
                <a:latin typeface="Arial"/>
                <a:cs typeface="Arial"/>
              </a:rPr>
              <a:t> </a:t>
            </a:r>
            <a:r>
              <a:rPr sz="950" spc="-25" dirty="0">
                <a:latin typeface="Arial"/>
                <a:cs typeface="Arial"/>
              </a:rPr>
              <a:t>First-</a:t>
            </a:r>
            <a:r>
              <a:rPr sz="950" spc="-10" dirty="0">
                <a:latin typeface="Arial"/>
                <a:cs typeface="Arial"/>
              </a:rPr>
              <a:t>Class Postage </a:t>
            </a:r>
            <a:r>
              <a:rPr sz="950" dirty="0">
                <a:latin typeface="Arial"/>
                <a:cs typeface="Arial"/>
              </a:rPr>
              <a:t>&amp;</a:t>
            </a:r>
            <a:r>
              <a:rPr sz="950" spc="-10" dirty="0">
                <a:latin typeface="Arial"/>
                <a:cs typeface="Arial"/>
              </a:rPr>
              <a:t> </a:t>
            </a:r>
            <a:r>
              <a:rPr sz="950" spc="-35" dirty="0">
                <a:latin typeface="Arial"/>
                <a:cs typeface="Arial"/>
              </a:rPr>
              <a:t>Fees</a:t>
            </a:r>
            <a:r>
              <a:rPr sz="950" spc="-5" dirty="0">
                <a:latin typeface="Arial"/>
                <a:cs typeface="Arial"/>
              </a:rPr>
              <a:t> </a:t>
            </a:r>
            <a:r>
              <a:rPr sz="950" spc="-20" dirty="0">
                <a:latin typeface="Arial"/>
                <a:cs typeface="Arial"/>
              </a:rPr>
              <a:t>Paid USPS</a:t>
            </a:r>
            <a:endParaRPr sz="950">
              <a:latin typeface="Arial"/>
              <a:cs typeface="Arial"/>
            </a:endParaRPr>
          </a:p>
          <a:p>
            <a:pPr marR="2540" algn="ctr">
              <a:lnSpc>
                <a:spcPct val="100000"/>
              </a:lnSpc>
              <a:spcBef>
                <a:spcPts val="175"/>
              </a:spcBef>
            </a:pPr>
            <a:r>
              <a:rPr sz="950" dirty="0">
                <a:latin typeface="Arial"/>
                <a:cs typeface="Arial"/>
              </a:rPr>
              <a:t>Permit</a:t>
            </a:r>
            <a:r>
              <a:rPr sz="950" spc="2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No.</a:t>
            </a:r>
            <a:r>
              <a:rPr sz="950" spc="25" dirty="0">
                <a:latin typeface="Arial"/>
                <a:cs typeface="Arial"/>
              </a:rPr>
              <a:t> </a:t>
            </a:r>
            <a:r>
              <a:rPr sz="950" spc="-20" dirty="0">
                <a:latin typeface="Arial"/>
                <a:cs typeface="Arial"/>
              </a:rPr>
              <a:t>G-</a:t>
            </a:r>
            <a:r>
              <a:rPr sz="950" spc="-25" dirty="0">
                <a:latin typeface="Arial"/>
                <a:cs typeface="Arial"/>
              </a:rPr>
              <a:t>10</a:t>
            </a:r>
            <a:endParaRPr sz="9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77291" y="1626719"/>
            <a:ext cx="3723004" cy="146494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84785" marR="177800" indent="229870">
              <a:lnSpc>
                <a:spcPts val="2790"/>
              </a:lnSpc>
              <a:spcBef>
                <a:spcPts val="235"/>
              </a:spcBef>
              <a:tabLst>
                <a:tab pos="2030095" algn="l"/>
                <a:tab pos="2161540" algn="l"/>
                <a:tab pos="2773045" algn="l"/>
              </a:tabLst>
            </a:pPr>
            <a:r>
              <a:rPr sz="2350" b="1" spc="285" dirty="0">
                <a:solidFill>
                  <a:srgbClr val="E21D1B"/>
                </a:solidFill>
                <a:latin typeface="Arial"/>
                <a:cs typeface="Arial"/>
              </a:rPr>
              <a:t>National</a:t>
            </a:r>
            <a:r>
              <a:rPr sz="2350" b="1" dirty="0">
                <a:solidFill>
                  <a:srgbClr val="E21D1B"/>
                </a:solidFill>
                <a:latin typeface="Arial"/>
                <a:cs typeface="Arial"/>
              </a:rPr>
              <a:t>	</a:t>
            </a:r>
            <a:r>
              <a:rPr sz="2350" b="1" spc="-25" dirty="0">
                <a:solidFill>
                  <a:srgbClr val="E21D1B"/>
                </a:solidFill>
                <a:latin typeface="Arial"/>
                <a:cs typeface="Arial"/>
              </a:rPr>
              <a:t>PCC</a:t>
            </a:r>
            <a:r>
              <a:rPr sz="2350" b="1" dirty="0">
                <a:solidFill>
                  <a:srgbClr val="E21D1B"/>
                </a:solidFill>
                <a:latin typeface="Arial"/>
                <a:cs typeface="Arial"/>
              </a:rPr>
              <a:t>	</a:t>
            </a:r>
            <a:r>
              <a:rPr sz="2350" b="1" spc="-575" dirty="0">
                <a:solidFill>
                  <a:srgbClr val="E21D1B"/>
                </a:solidFill>
                <a:latin typeface="Arial"/>
                <a:cs typeface="Arial"/>
              </a:rPr>
              <a:t> </a:t>
            </a:r>
            <a:r>
              <a:rPr sz="2350" b="1" spc="200" dirty="0">
                <a:solidFill>
                  <a:srgbClr val="E21D1B"/>
                </a:solidFill>
                <a:latin typeface="Arial"/>
                <a:cs typeface="Arial"/>
              </a:rPr>
              <a:t>Day </a:t>
            </a:r>
            <a:r>
              <a:rPr sz="2350" b="1" spc="250" dirty="0">
                <a:solidFill>
                  <a:srgbClr val="E21D1B"/>
                </a:solidFill>
                <a:latin typeface="Arial"/>
                <a:cs typeface="Arial"/>
              </a:rPr>
              <a:t>September</a:t>
            </a:r>
            <a:r>
              <a:rPr sz="2350" b="1" dirty="0">
                <a:solidFill>
                  <a:srgbClr val="E21D1B"/>
                </a:solidFill>
                <a:latin typeface="Arial"/>
                <a:cs typeface="Arial"/>
              </a:rPr>
              <a:t>		</a:t>
            </a:r>
            <a:r>
              <a:rPr sz="2350" b="1" spc="145" dirty="0">
                <a:solidFill>
                  <a:srgbClr val="E21D1B"/>
                </a:solidFill>
                <a:latin typeface="Arial"/>
                <a:cs typeface="Arial"/>
              </a:rPr>
              <a:t>19,</a:t>
            </a:r>
            <a:r>
              <a:rPr sz="2350" b="1" dirty="0">
                <a:solidFill>
                  <a:srgbClr val="E21D1B"/>
                </a:solidFill>
                <a:latin typeface="Arial"/>
                <a:cs typeface="Arial"/>
              </a:rPr>
              <a:t>	</a:t>
            </a:r>
            <a:r>
              <a:rPr sz="2350" b="1" spc="165" dirty="0">
                <a:solidFill>
                  <a:srgbClr val="E21D1B"/>
                </a:solidFill>
                <a:latin typeface="Arial"/>
                <a:cs typeface="Arial"/>
              </a:rPr>
              <a:t>2022</a:t>
            </a:r>
            <a:endParaRPr sz="2350">
              <a:latin typeface="Arial"/>
              <a:cs typeface="Arial"/>
            </a:endParaRPr>
          </a:p>
          <a:p>
            <a:pPr algn="ctr">
              <a:lnSpc>
                <a:spcPts val="2710"/>
              </a:lnSpc>
              <a:tabLst>
                <a:tab pos="807085" algn="l"/>
                <a:tab pos="1452880" algn="l"/>
                <a:tab pos="1678939" algn="l"/>
                <a:tab pos="2486660" algn="l"/>
                <a:tab pos="3114040" algn="l"/>
              </a:tabLst>
            </a:pPr>
            <a:r>
              <a:rPr sz="2350" b="1" spc="60" dirty="0">
                <a:solidFill>
                  <a:srgbClr val="E21D1B"/>
                </a:solidFill>
                <a:latin typeface="Arial"/>
                <a:cs typeface="Arial"/>
              </a:rPr>
              <a:t>8:</a:t>
            </a:r>
            <a:r>
              <a:rPr sz="2350" b="1" spc="-450" dirty="0">
                <a:solidFill>
                  <a:srgbClr val="E21D1B"/>
                </a:solidFill>
                <a:latin typeface="Arial"/>
                <a:cs typeface="Arial"/>
              </a:rPr>
              <a:t> </a:t>
            </a:r>
            <a:r>
              <a:rPr sz="2350" b="1" spc="110" dirty="0">
                <a:solidFill>
                  <a:srgbClr val="E21D1B"/>
                </a:solidFill>
                <a:latin typeface="Arial"/>
                <a:cs typeface="Arial"/>
              </a:rPr>
              <a:t>00</a:t>
            </a:r>
            <a:r>
              <a:rPr sz="2350" b="1" dirty="0">
                <a:solidFill>
                  <a:srgbClr val="E21D1B"/>
                </a:solidFill>
                <a:latin typeface="Arial"/>
                <a:cs typeface="Arial"/>
              </a:rPr>
              <a:t>	</a:t>
            </a:r>
            <a:r>
              <a:rPr sz="2350" b="1" spc="175" dirty="0">
                <a:solidFill>
                  <a:srgbClr val="E21D1B"/>
                </a:solidFill>
                <a:latin typeface="Arial"/>
                <a:cs typeface="Arial"/>
              </a:rPr>
              <a:t>AM</a:t>
            </a:r>
            <a:r>
              <a:rPr sz="2350" b="1" dirty="0">
                <a:solidFill>
                  <a:srgbClr val="E21D1B"/>
                </a:solidFill>
                <a:latin typeface="Arial"/>
                <a:cs typeface="Arial"/>
              </a:rPr>
              <a:t>	</a:t>
            </a:r>
            <a:r>
              <a:rPr sz="2350" b="1" spc="-50" dirty="0">
                <a:solidFill>
                  <a:srgbClr val="E21D1B"/>
                </a:solidFill>
                <a:latin typeface="Arial"/>
                <a:cs typeface="Arial"/>
              </a:rPr>
              <a:t>-</a:t>
            </a:r>
            <a:r>
              <a:rPr sz="2350" b="1" dirty="0">
                <a:solidFill>
                  <a:srgbClr val="E21D1B"/>
                </a:solidFill>
                <a:latin typeface="Arial"/>
                <a:cs typeface="Arial"/>
              </a:rPr>
              <a:t>	</a:t>
            </a:r>
            <a:r>
              <a:rPr sz="2350" b="1" spc="60" dirty="0">
                <a:solidFill>
                  <a:srgbClr val="E21D1B"/>
                </a:solidFill>
                <a:latin typeface="Arial"/>
                <a:cs typeface="Arial"/>
              </a:rPr>
              <a:t>2:</a:t>
            </a:r>
            <a:r>
              <a:rPr sz="2350" b="1" spc="-450" dirty="0">
                <a:solidFill>
                  <a:srgbClr val="E21D1B"/>
                </a:solidFill>
                <a:latin typeface="Arial"/>
                <a:cs typeface="Arial"/>
              </a:rPr>
              <a:t> </a:t>
            </a:r>
            <a:r>
              <a:rPr sz="2350" b="1" spc="110" dirty="0">
                <a:solidFill>
                  <a:srgbClr val="E21D1B"/>
                </a:solidFill>
                <a:latin typeface="Arial"/>
                <a:cs typeface="Arial"/>
              </a:rPr>
              <a:t>00</a:t>
            </a:r>
            <a:r>
              <a:rPr sz="2350" b="1" dirty="0">
                <a:solidFill>
                  <a:srgbClr val="E21D1B"/>
                </a:solidFill>
                <a:latin typeface="Arial"/>
                <a:cs typeface="Arial"/>
              </a:rPr>
              <a:t>	</a:t>
            </a:r>
            <a:r>
              <a:rPr sz="2350" b="1" spc="165" dirty="0">
                <a:solidFill>
                  <a:srgbClr val="E21D1B"/>
                </a:solidFill>
                <a:latin typeface="Arial"/>
                <a:cs typeface="Arial"/>
              </a:rPr>
              <a:t>PM</a:t>
            </a:r>
            <a:r>
              <a:rPr sz="2350" b="1" dirty="0">
                <a:solidFill>
                  <a:srgbClr val="E21D1B"/>
                </a:solidFill>
                <a:latin typeface="Arial"/>
                <a:cs typeface="Arial"/>
              </a:rPr>
              <a:t>	</a:t>
            </a:r>
            <a:r>
              <a:rPr sz="2350" b="1" spc="-25" dirty="0">
                <a:solidFill>
                  <a:srgbClr val="E21D1B"/>
                </a:solidFill>
                <a:latin typeface="Arial"/>
                <a:cs typeface="Arial"/>
              </a:rPr>
              <a:t>CST</a:t>
            </a:r>
            <a:endParaRPr sz="2350">
              <a:latin typeface="Arial"/>
              <a:cs typeface="Arial"/>
            </a:endParaRPr>
          </a:p>
          <a:p>
            <a:pPr marR="55244" algn="ctr">
              <a:lnSpc>
                <a:spcPct val="100000"/>
              </a:lnSpc>
              <a:spcBef>
                <a:spcPts val="1165"/>
              </a:spcBef>
            </a:pPr>
            <a:r>
              <a:rPr sz="1450" b="1" spc="55" dirty="0">
                <a:latin typeface="Arial"/>
                <a:cs typeface="Arial"/>
              </a:rPr>
              <a:t>Scan</a:t>
            </a:r>
            <a:r>
              <a:rPr sz="1450" b="1" spc="215" dirty="0">
                <a:latin typeface="Arial"/>
                <a:cs typeface="Arial"/>
              </a:rPr>
              <a:t> </a:t>
            </a:r>
            <a:r>
              <a:rPr sz="1450" b="1" spc="155" dirty="0">
                <a:latin typeface="Arial"/>
                <a:cs typeface="Arial"/>
              </a:rPr>
              <a:t>the</a:t>
            </a:r>
            <a:r>
              <a:rPr sz="1450" b="1" spc="22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QR</a:t>
            </a:r>
            <a:r>
              <a:rPr sz="1450" b="1" spc="220" dirty="0">
                <a:latin typeface="Arial"/>
                <a:cs typeface="Arial"/>
              </a:rPr>
              <a:t> </a:t>
            </a:r>
            <a:r>
              <a:rPr sz="1450" b="1" spc="70" dirty="0">
                <a:latin typeface="Arial"/>
                <a:cs typeface="Arial"/>
              </a:rPr>
              <a:t>Code</a:t>
            </a:r>
            <a:r>
              <a:rPr sz="1450" b="1" spc="220" dirty="0">
                <a:latin typeface="Arial"/>
                <a:cs typeface="Arial"/>
              </a:rPr>
              <a:t> </a:t>
            </a:r>
            <a:r>
              <a:rPr sz="1450" b="1" spc="130" dirty="0">
                <a:latin typeface="Arial"/>
                <a:cs typeface="Arial"/>
              </a:rPr>
              <a:t>to</a:t>
            </a:r>
            <a:r>
              <a:rPr sz="1450" b="1" spc="220" dirty="0">
                <a:latin typeface="Arial"/>
                <a:cs typeface="Arial"/>
              </a:rPr>
              <a:t> </a:t>
            </a:r>
            <a:r>
              <a:rPr sz="1450" b="1" spc="95" dirty="0">
                <a:latin typeface="Arial"/>
                <a:cs typeface="Arial"/>
              </a:rPr>
              <a:t>Register!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07892" y="478939"/>
            <a:ext cx="1670050" cy="5861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50190">
              <a:lnSpc>
                <a:spcPct val="111500"/>
              </a:lnSpc>
              <a:spcBef>
                <a:spcPts val="95"/>
              </a:spcBef>
            </a:pPr>
            <a:r>
              <a:rPr sz="1100" dirty="0">
                <a:latin typeface="Arial"/>
                <a:cs typeface="Arial"/>
              </a:rPr>
              <a:t>Greater</a:t>
            </a:r>
            <a:r>
              <a:rPr sz="1100" spc="19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Madison</a:t>
            </a:r>
            <a:r>
              <a:rPr sz="1100" spc="20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PCC </a:t>
            </a:r>
            <a:r>
              <a:rPr sz="1100" spc="-30" dirty="0">
                <a:latin typeface="Arial"/>
                <a:cs typeface="Arial"/>
              </a:rPr>
              <a:t>PO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Box </a:t>
            </a:r>
            <a:r>
              <a:rPr sz="1100" spc="-10" dirty="0">
                <a:latin typeface="Arial"/>
                <a:cs typeface="Arial"/>
              </a:rPr>
              <a:t>14285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1100" dirty="0">
                <a:latin typeface="Arial"/>
                <a:cs typeface="Arial"/>
              </a:rPr>
              <a:t>Madison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</a:t>
            </a:r>
            <a:r>
              <a:rPr sz="1100" spc="229" dirty="0">
                <a:latin typeface="Arial"/>
                <a:cs typeface="Arial"/>
              </a:rPr>
              <a:t>  </a:t>
            </a:r>
            <a:r>
              <a:rPr sz="1100" dirty="0">
                <a:latin typeface="Arial"/>
                <a:cs typeface="Arial"/>
              </a:rPr>
              <a:t>53708-</a:t>
            </a:r>
            <a:r>
              <a:rPr sz="1100" spc="-20" dirty="0">
                <a:latin typeface="Arial"/>
                <a:cs typeface="Arial"/>
              </a:rPr>
              <a:t>0285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9074" y="0"/>
            <a:ext cx="9525" cy="104775"/>
          </a:xfrm>
          <a:custGeom>
            <a:avLst/>
            <a:gdLst/>
            <a:ahLst/>
            <a:cxnLst/>
            <a:rect l="l" t="t" r="r" b="b"/>
            <a:pathLst>
              <a:path w="9525" h="104775">
                <a:moveTo>
                  <a:pt x="9524" y="104774"/>
                </a:moveTo>
                <a:lnTo>
                  <a:pt x="0" y="104774"/>
                </a:lnTo>
                <a:lnTo>
                  <a:pt x="0" y="0"/>
                </a:lnTo>
                <a:lnTo>
                  <a:pt x="9524" y="0"/>
                </a:lnTo>
                <a:lnTo>
                  <a:pt x="9524" y="1047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19075"/>
            <a:ext cx="104775" cy="9525"/>
          </a:xfrm>
          <a:custGeom>
            <a:avLst/>
            <a:gdLst/>
            <a:ahLst/>
            <a:cxnLst/>
            <a:rect l="l" t="t" r="r" b="b"/>
            <a:pathLst>
              <a:path w="104775" h="9525">
                <a:moveTo>
                  <a:pt x="104774" y="9524"/>
                </a:moveTo>
                <a:lnTo>
                  <a:pt x="0" y="9524"/>
                </a:lnTo>
                <a:lnTo>
                  <a:pt x="0" y="0"/>
                </a:lnTo>
                <a:lnTo>
                  <a:pt x="104774" y="0"/>
                </a:lnTo>
                <a:lnTo>
                  <a:pt x="104774" y="9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77474" y="0"/>
            <a:ext cx="9525" cy="104775"/>
          </a:xfrm>
          <a:custGeom>
            <a:avLst/>
            <a:gdLst/>
            <a:ahLst/>
            <a:cxnLst/>
            <a:rect l="l" t="t" r="r" b="b"/>
            <a:pathLst>
              <a:path w="9525" h="104775">
                <a:moveTo>
                  <a:pt x="9524" y="104774"/>
                </a:moveTo>
                <a:lnTo>
                  <a:pt x="0" y="104774"/>
                </a:lnTo>
                <a:lnTo>
                  <a:pt x="0" y="0"/>
                </a:lnTo>
                <a:lnTo>
                  <a:pt x="9524" y="0"/>
                </a:lnTo>
                <a:lnTo>
                  <a:pt x="9524" y="1047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391774" y="219075"/>
            <a:ext cx="99060" cy="9525"/>
          </a:xfrm>
          <a:custGeom>
            <a:avLst/>
            <a:gdLst/>
            <a:ahLst/>
            <a:cxnLst/>
            <a:rect l="l" t="t" r="r" b="b"/>
            <a:pathLst>
              <a:path w="99059" h="9525">
                <a:moveTo>
                  <a:pt x="0" y="0"/>
                </a:moveTo>
                <a:lnTo>
                  <a:pt x="98625" y="0"/>
                </a:lnTo>
                <a:lnTo>
                  <a:pt x="98625" y="9524"/>
                </a:lnTo>
                <a:lnTo>
                  <a:pt x="0" y="95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9075" y="5819775"/>
            <a:ext cx="9525" cy="99060"/>
          </a:xfrm>
          <a:custGeom>
            <a:avLst/>
            <a:gdLst/>
            <a:ahLst/>
            <a:cxnLst/>
            <a:rect l="l" t="t" r="r" b="b"/>
            <a:pathLst>
              <a:path w="9525" h="99060">
                <a:moveTo>
                  <a:pt x="0" y="0"/>
                </a:moveTo>
                <a:lnTo>
                  <a:pt x="9524" y="0"/>
                </a:lnTo>
                <a:lnTo>
                  <a:pt x="9524" y="98624"/>
                </a:lnTo>
                <a:lnTo>
                  <a:pt x="0" y="986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5705474"/>
            <a:ext cx="104775" cy="9525"/>
          </a:xfrm>
          <a:custGeom>
            <a:avLst/>
            <a:gdLst/>
            <a:ahLst/>
            <a:cxnLst/>
            <a:rect l="l" t="t" r="r" b="b"/>
            <a:pathLst>
              <a:path w="104775" h="9525">
                <a:moveTo>
                  <a:pt x="104774" y="9524"/>
                </a:moveTo>
                <a:lnTo>
                  <a:pt x="0" y="9524"/>
                </a:lnTo>
                <a:lnTo>
                  <a:pt x="0" y="0"/>
                </a:lnTo>
                <a:lnTo>
                  <a:pt x="104774" y="0"/>
                </a:lnTo>
                <a:lnTo>
                  <a:pt x="104774" y="9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277474" y="5819775"/>
            <a:ext cx="9525" cy="99060"/>
          </a:xfrm>
          <a:custGeom>
            <a:avLst/>
            <a:gdLst/>
            <a:ahLst/>
            <a:cxnLst/>
            <a:rect l="l" t="t" r="r" b="b"/>
            <a:pathLst>
              <a:path w="9525" h="99060">
                <a:moveTo>
                  <a:pt x="0" y="0"/>
                </a:moveTo>
                <a:lnTo>
                  <a:pt x="9524" y="0"/>
                </a:lnTo>
                <a:lnTo>
                  <a:pt x="9524" y="98624"/>
                </a:lnTo>
                <a:lnTo>
                  <a:pt x="0" y="986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391774" y="5705475"/>
            <a:ext cx="99060" cy="9525"/>
          </a:xfrm>
          <a:custGeom>
            <a:avLst/>
            <a:gdLst/>
            <a:ahLst/>
            <a:cxnLst/>
            <a:rect l="l" t="t" r="r" b="b"/>
            <a:pathLst>
              <a:path w="99059" h="9525">
                <a:moveTo>
                  <a:pt x="0" y="0"/>
                </a:moveTo>
                <a:lnTo>
                  <a:pt x="98625" y="0"/>
                </a:lnTo>
                <a:lnTo>
                  <a:pt x="98625" y="9524"/>
                </a:lnTo>
                <a:lnTo>
                  <a:pt x="0" y="95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66028" y="4502266"/>
            <a:ext cx="3545840" cy="71755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306830">
              <a:lnSpc>
                <a:spcPct val="100000"/>
              </a:lnSpc>
              <a:spcBef>
                <a:spcPts val="204"/>
              </a:spcBef>
            </a:pPr>
            <a:r>
              <a:rPr sz="1350" spc="-10" dirty="0">
                <a:latin typeface="Arial"/>
                <a:cs typeface="Arial"/>
                <a:hlinkClick r:id="rId2"/>
              </a:rPr>
              <a:t>www.madisonpcc.com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35"/>
              </a:spcBef>
            </a:pPr>
            <a:r>
              <a:rPr sz="2000" b="1" i="1" spc="95" dirty="0">
                <a:solidFill>
                  <a:srgbClr val="E32826"/>
                </a:solidFill>
                <a:latin typeface="Arial-BoldItalicMT"/>
                <a:cs typeface="Arial-BoldItalicMT"/>
              </a:rPr>
              <a:t>Get</a:t>
            </a:r>
            <a:r>
              <a:rPr sz="2000" b="1" i="1" spc="315" dirty="0">
                <a:solidFill>
                  <a:srgbClr val="E32826"/>
                </a:solidFill>
                <a:latin typeface="Arial-BoldItalicMT"/>
                <a:cs typeface="Arial-BoldItalicMT"/>
              </a:rPr>
              <a:t> </a:t>
            </a:r>
            <a:r>
              <a:rPr sz="2000" b="1" i="1" spc="100" dirty="0">
                <a:solidFill>
                  <a:srgbClr val="E32826"/>
                </a:solidFill>
                <a:latin typeface="Arial-BoldItalicMT"/>
                <a:cs typeface="Arial-BoldItalicMT"/>
              </a:rPr>
              <a:t>Connected</a:t>
            </a:r>
            <a:r>
              <a:rPr sz="2000" b="1" i="1" spc="320" dirty="0">
                <a:solidFill>
                  <a:srgbClr val="E32826"/>
                </a:solidFill>
                <a:latin typeface="Arial-BoldItalicMT"/>
                <a:cs typeface="Arial-BoldItalicMT"/>
              </a:rPr>
              <a:t> </a:t>
            </a:r>
            <a:r>
              <a:rPr sz="2000" b="1" i="1" spc="110" dirty="0">
                <a:solidFill>
                  <a:srgbClr val="E32826"/>
                </a:solidFill>
                <a:latin typeface="Arial-BoldItalicMT"/>
                <a:cs typeface="Arial-BoldItalicMT"/>
              </a:rPr>
              <a:t>and</a:t>
            </a:r>
            <a:r>
              <a:rPr sz="2000" b="1" i="1" spc="320" dirty="0">
                <a:solidFill>
                  <a:srgbClr val="E32826"/>
                </a:solidFill>
                <a:latin typeface="Arial-BoldItalicMT"/>
                <a:cs typeface="Arial-BoldItalicMT"/>
              </a:rPr>
              <a:t> </a:t>
            </a:r>
            <a:r>
              <a:rPr sz="2000" b="1" i="1" spc="65" dirty="0">
                <a:solidFill>
                  <a:srgbClr val="E32826"/>
                </a:solidFill>
                <a:latin typeface="Arial-BoldItalicMT"/>
                <a:cs typeface="Arial-BoldItalicMT"/>
              </a:rPr>
              <a:t>Grow!</a:t>
            </a:r>
            <a:endParaRPr sz="2000">
              <a:latin typeface="Arial-BoldItalicMT"/>
              <a:cs typeface="Arial-BoldItalic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84666" y="3214414"/>
            <a:ext cx="1190624" cy="119062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02743" y="3913504"/>
            <a:ext cx="1476374" cy="144779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659908" y="544003"/>
            <a:ext cx="1275080" cy="943610"/>
          </a:xfrm>
          <a:prstGeom prst="rect">
            <a:avLst/>
          </a:prstGeom>
          <a:ln w="40009">
            <a:solidFill>
              <a:srgbClr val="000000"/>
            </a:solidFill>
          </a:ln>
        </p:spPr>
        <p:txBody>
          <a:bodyPr vert="horz" wrap="square" lIns="0" tIns="102870" rIns="0" bIns="0" rtlCol="0">
            <a:spAutoFit/>
          </a:bodyPr>
          <a:lstStyle/>
          <a:p>
            <a:pPr marL="81280" marR="84455" algn="ctr">
              <a:lnSpc>
                <a:spcPct val="115300"/>
              </a:lnSpc>
              <a:spcBef>
                <a:spcPts val="810"/>
              </a:spcBef>
            </a:pPr>
            <a:r>
              <a:rPr sz="950" dirty="0">
                <a:latin typeface="Arial"/>
                <a:cs typeface="Arial"/>
              </a:rPr>
              <a:t>Presort</a:t>
            </a:r>
            <a:r>
              <a:rPr sz="950" spc="110" dirty="0">
                <a:latin typeface="Arial"/>
                <a:cs typeface="Arial"/>
              </a:rPr>
              <a:t> </a:t>
            </a:r>
            <a:r>
              <a:rPr sz="950" spc="-25" dirty="0">
                <a:latin typeface="Arial"/>
                <a:cs typeface="Arial"/>
              </a:rPr>
              <a:t>First-</a:t>
            </a:r>
            <a:r>
              <a:rPr sz="950" spc="-10" dirty="0">
                <a:latin typeface="Arial"/>
                <a:cs typeface="Arial"/>
              </a:rPr>
              <a:t>Class Postage </a:t>
            </a:r>
            <a:r>
              <a:rPr sz="950" dirty="0">
                <a:latin typeface="Arial"/>
                <a:cs typeface="Arial"/>
              </a:rPr>
              <a:t>&amp;</a:t>
            </a:r>
            <a:r>
              <a:rPr sz="950" spc="-10" dirty="0">
                <a:latin typeface="Arial"/>
                <a:cs typeface="Arial"/>
              </a:rPr>
              <a:t> </a:t>
            </a:r>
            <a:r>
              <a:rPr sz="950" spc="-35" dirty="0">
                <a:latin typeface="Arial"/>
                <a:cs typeface="Arial"/>
              </a:rPr>
              <a:t>Fees</a:t>
            </a:r>
            <a:r>
              <a:rPr sz="950" spc="-5" dirty="0">
                <a:latin typeface="Arial"/>
                <a:cs typeface="Arial"/>
              </a:rPr>
              <a:t> </a:t>
            </a:r>
            <a:r>
              <a:rPr sz="950" spc="-20" dirty="0">
                <a:latin typeface="Arial"/>
                <a:cs typeface="Arial"/>
              </a:rPr>
              <a:t>Paid USPS</a:t>
            </a:r>
            <a:endParaRPr sz="950">
              <a:latin typeface="Arial"/>
              <a:cs typeface="Arial"/>
            </a:endParaRPr>
          </a:p>
          <a:p>
            <a:pPr marR="2540" algn="ctr">
              <a:lnSpc>
                <a:spcPct val="100000"/>
              </a:lnSpc>
              <a:spcBef>
                <a:spcPts val="175"/>
              </a:spcBef>
            </a:pPr>
            <a:r>
              <a:rPr sz="950" dirty="0">
                <a:latin typeface="Arial"/>
                <a:cs typeface="Arial"/>
              </a:rPr>
              <a:t>Permit</a:t>
            </a:r>
            <a:r>
              <a:rPr sz="950" spc="2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No.</a:t>
            </a:r>
            <a:r>
              <a:rPr sz="950" spc="25" dirty="0">
                <a:latin typeface="Arial"/>
                <a:cs typeface="Arial"/>
              </a:rPr>
              <a:t> </a:t>
            </a:r>
            <a:r>
              <a:rPr sz="950" spc="-20" dirty="0">
                <a:latin typeface="Arial"/>
                <a:cs typeface="Arial"/>
              </a:rPr>
              <a:t>G-</a:t>
            </a:r>
            <a:r>
              <a:rPr sz="950" spc="-25" dirty="0">
                <a:latin typeface="Arial"/>
                <a:cs typeface="Arial"/>
              </a:rPr>
              <a:t>10</a:t>
            </a:r>
            <a:endParaRPr sz="9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832142" y="240732"/>
            <a:ext cx="0" cy="5467985"/>
          </a:xfrm>
          <a:custGeom>
            <a:avLst/>
            <a:gdLst/>
            <a:ahLst/>
            <a:cxnLst/>
            <a:rect l="l" t="t" r="r" b="b"/>
            <a:pathLst>
              <a:path h="5467985">
                <a:moveTo>
                  <a:pt x="0" y="0"/>
                </a:moveTo>
                <a:lnTo>
                  <a:pt x="0" y="5467494"/>
                </a:lnTo>
              </a:path>
            </a:pathLst>
          </a:custGeom>
          <a:ln w="95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551541" y="420809"/>
            <a:ext cx="917575" cy="1209675"/>
            <a:chOff x="551541" y="420809"/>
            <a:chExt cx="917575" cy="1209675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1541" y="420809"/>
              <a:ext cx="790574" cy="1209173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297238" y="692770"/>
              <a:ext cx="171450" cy="895350"/>
            </a:xfrm>
            <a:custGeom>
              <a:avLst/>
              <a:gdLst/>
              <a:ahLst/>
              <a:cxnLst/>
              <a:rect l="l" t="t" r="r" b="b"/>
              <a:pathLst>
                <a:path w="171450" h="895350">
                  <a:moveTo>
                    <a:pt x="171450" y="895177"/>
                  </a:moveTo>
                  <a:lnTo>
                    <a:pt x="0" y="895177"/>
                  </a:lnTo>
                  <a:lnTo>
                    <a:pt x="0" y="0"/>
                  </a:lnTo>
                  <a:lnTo>
                    <a:pt x="171450" y="0"/>
                  </a:lnTo>
                  <a:lnTo>
                    <a:pt x="171450" y="89517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177291" y="1626719"/>
            <a:ext cx="3723004" cy="146494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84785" marR="177800" indent="229870">
              <a:lnSpc>
                <a:spcPts val="2790"/>
              </a:lnSpc>
              <a:spcBef>
                <a:spcPts val="235"/>
              </a:spcBef>
              <a:tabLst>
                <a:tab pos="2030095" algn="l"/>
                <a:tab pos="2161540" algn="l"/>
                <a:tab pos="2773045" algn="l"/>
              </a:tabLst>
            </a:pPr>
            <a:r>
              <a:rPr sz="2350" b="1" spc="285" dirty="0">
                <a:solidFill>
                  <a:srgbClr val="E21D1B"/>
                </a:solidFill>
                <a:latin typeface="Arial"/>
                <a:cs typeface="Arial"/>
              </a:rPr>
              <a:t>National</a:t>
            </a:r>
            <a:r>
              <a:rPr sz="2350" b="1" dirty="0">
                <a:solidFill>
                  <a:srgbClr val="E21D1B"/>
                </a:solidFill>
                <a:latin typeface="Arial"/>
                <a:cs typeface="Arial"/>
              </a:rPr>
              <a:t>	</a:t>
            </a:r>
            <a:r>
              <a:rPr sz="2350" b="1" spc="-25" dirty="0">
                <a:solidFill>
                  <a:srgbClr val="E21D1B"/>
                </a:solidFill>
                <a:latin typeface="Arial"/>
                <a:cs typeface="Arial"/>
              </a:rPr>
              <a:t>PCC</a:t>
            </a:r>
            <a:r>
              <a:rPr sz="2350" b="1" dirty="0">
                <a:solidFill>
                  <a:srgbClr val="E21D1B"/>
                </a:solidFill>
                <a:latin typeface="Arial"/>
                <a:cs typeface="Arial"/>
              </a:rPr>
              <a:t>	</a:t>
            </a:r>
            <a:r>
              <a:rPr sz="2350" b="1" spc="-575" dirty="0">
                <a:solidFill>
                  <a:srgbClr val="E21D1B"/>
                </a:solidFill>
                <a:latin typeface="Arial"/>
                <a:cs typeface="Arial"/>
              </a:rPr>
              <a:t> </a:t>
            </a:r>
            <a:r>
              <a:rPr sz="2350" b="1" spc="200" dirty="0">
                <a:solidFill>
                  <a:srgbClr val="E21D1B"/>
                </a:solidFill>
                <a:latin typeface="Arial"/>
                <a:cs typeface="Arial"/>
              </a:rPr>
              <a:t>Day </a:t>
            </a:r>
            <a:r>
              <a:rPr sz="2350" b="1" spc="250" dirty="0">
                <a:solidFill>
                  <a:srgbClr val="E21D1B"/>
                </a:solidFill>
                <a:latin typeface="Arial"/>
                <a:cs typeface="Arial"/>
              </a:rPr>
              <a:t>September</a:t>
            </a:r>
            <a:r>
              <a:rPr sz="2350" b="1" dirty="0">
                <a:solidFill>
                  <a:srgbClr val="E21D1B"/>
                </a:solidFill>
                <a:latin typeface="Arial"/>
                <a:cs typeface="Arial"/>
              </a:rPr>
              <a:t>		</a:t>
            </a:r>
            <a:r>
              <a:rPr sz="2350" b="1" spc="145" dirty="0">
                <a:solidFill>
                  <a:srgbClr val="E21D1B"/>
                </a:solidFill>
                <a:latin typeface="Arial"/>
                <a:cs typeface="Arial"/>
              </a:rPr>
              <a:t>19,</a:t>
            </a:r>
            <a:r>
              <a:rPr sz="2350" b="1" dirty="0">
                <a:solidFill>
                  <a:srgbClr val="E21D1B"/>
                </a:solidFill>
                <a:latin typeface="Arial"/>
                <a:cs typeface="Arial"/>
              </a:rPr>
              <a:t>	</a:t>
            </a:r>
            <a:r>
              <a:rPr sz="2350" b="1" spc="165" dirty="0">
                <a:solidFill>
                  <a:srgbClr val="E21D1B"/>
                </a:solidFill>
                <a:latin typeface="Arial"/>
                <a:cs typeface="Arial"/>
              </a:rPr>
              <a:t>2022</a:t>
            </a:r>
            <a:endParaRPr sz="2350">
              <a:latin typeface="Arial"/>
              <a:cs typeface="Arial"/>
            </a:endParaRPr>
          </a:p>
          <a:p>
            <a:pPr algn="ctr">
              <a:lnSpc>
                <a:spcPts val="2710"/>
              </a:lnSpc>
              <a:tabLst>
                <a:tab pos="807085" algn="l"/>
                <a:tab pos="1452880" algn="l"/>
                <a:tab pos="1678939" algn="l"/>
                <a:tab pos="2486660" algn="l"/>
                <a:tab pos="3114040" algn="l"/>
              </a:tabLst>
            </a:pPr>
            <a:r>
              <a:rPr sz="2350" b="1" spc="60" dirty="0">
                <a:solidFill>
                  <a:srgbClr val="E21D1B"/>
                </a:solidFill>
                <a:latin typeface="Arial"/>
                <a:cs typeface="Arial"/>
              </a:rPr>
              <a:t>8:</a:t>
            </a:r>
            <a:r>
              <a:rPr sz="2350" b="1" spc="-450" dirty="0">
                <a:solidFill>
                  <a:srgbClr val="E21D1B"/>
                </a:solidFill>
                <a:latin typeface="Arial"/>
                <a:cs typeface="Arial"/>
              </a:rPr>
              <a:t> </a:t>
            </a:r>
            <a:r>
              <a:rPr sz="2350" b="1" spc="110" dirty="0">
                <a:solidFill>
                  <a:srgbClr val="E21D1B"/>
                </a:solidFill>
                <a:latin typeface="Arial"/>
                <a:cs typeface="Arial"/>
              </a:rPr>
              <a:t>00</a:t>
            </a:r>
            <a:r>
              <a:rPr sz="2350" b="1" dirty="0">
                <a:solidFill>
                  <a:srgbClr val="E21D1B"/>
                </a:solidFill>
                <a:latin typeface="Arial"/>
                <a:cs typeface="Arial"/>
              </a:rPr>
              <a:t>	</a:t>
            </a:r>
            <a:r>
              <a:rPr sz="2350" b="1" spc="175" dirty="0">
                <a:solidFill>
                  <a:srgbClr val="E21D1B"/>
                </a:solidFill>
                <a:latin typeface="Arial"/>
                <a:cs typeface="Arial"/>
              </a:rPr>
              <a:t>AM</a:t>
            </a:r>
            <a:r>
              <a:rPr sz="2350" b="1" dirty="0">
                <a:solidFill>
                  <a:srgbClr val="E21D1B"/>
                </a:solidFill>
                <a:latin typeface="Arial"/>
                <a:cs typeface="Arial"/>
              </a:rPr>
              <a:t>	</a:t>
            </a:r>
            <a:r>
              <a:rPr sz="2350" b="1" spc="-50" dirty="0">
                <a:solidFill>
                  <a:srgbClr val="E21D1B"/>
                </a:solidFill>
                <a:latin typeface="Arial"/>
                <a:cs typeface="Arial"/>
              </a:rPr>
              <a:t>-</a:t>
            </a:r>
            <a:r>
              <a:rPr sz="2350" b="1" dirty="0">
                <a:solidFill>
                  <a:srgbClr val="E21D1B"/>
                </a:solidFill>
                <a:latin typeface="Arial"/>
                <a:cs typeface="Arial"/>
              </a:rPr>
              <a:t>	</a:t>
            </a:r>
            <a:r>
              <a:rPr sz="2350" b="1" spc="60" dirty="0">
                <a:solidFill>
                  <a:srgbClr val="E21D1B"/>
                </a:solidFill>
                <a:latin typeface="Arial"/>
                <a:cs typeface="Arial"/>
              </a:rPr>
              <a:t>2:</a:t>
            </a:r>
            <a:r>
              <a:rPr sz="2350" b="1" spc="-450" dirty="0">
                <a:solidFill>
                  <a:srgbClr val="E21D1B"/>
                </a:solidFill>
                <a:latin typeface="Arial"/>
                <a:cs typeface="Arial"/>
              </a:rPr>
              <a:t> </a:t>
            </a:r>
            <a:r>
              <a:rPr sz="2350" b="1" spc="110" dirty="0">
                <a:solidFill>
                  <a:srgbClr val="E21D1B"/>
                </a:solidFill>
                <a:latin typeface="Arial"/>
                <a:cs typeface="Arial"/>
              </a:rPr>
              <a:t>00</a:t>
            </a:r>
            <a:r>
              <a:rPr sz="2350" b="1" dirty="0">
                <a:solidFill>
                  <a:srgbClr val="E21D1B"/>
                </a:solidFill>
                <a:latin typeface="Arial"/>
                <a:cs typeface="Arial"/>
              </a:rPr>
              <a:t>	</a:t>
            </a:r>
            <a:r>
              <a:rPr sz="2350" b="1" spc="165" dirty="0">
                <a:solidFill>
                  <a:srgbClr val="E21D1B"/>
                </a:solidFill>
                <a:latin typeface="Arial"/>
                <a:cs typeface="Arial"/>
              </a:rPr>
              <a:t>PM</a:t>
            </a:r>
            <a:r>
              <a:rPr sz="2350" b="1" dirty="0">
                <a:solidFill>
                  <a:srgbClr val="E21D1B"/>
                </a:solidFill>
                <a:latin typeface="Arial"/>
                <a:cs typeface="Arial"/>
              </a:rPr>
              <a:t>	</a:t>
            </a:r>
            <a:r>
              <a:rPr sz="2350" b="1" spc="-25" dirty="0">
                <a:solidFill>
                  <a:srgbClr val="E21D1B"/>
                </a:solidFill>
                <a:latin typeface="Arial"/>
                <a:cs typeface="Arial"/>
              </a:rPr>
              <a:t>CST</a:t>
            </a:r>
            <a:endParaRPr sz="2350">
              <a:latin typeface="Arial"/>
              <a:cs typeface="Arial"/>
            </a:endParaRPr>
          </a:p>
          <a:p>
            <a:pPr marR="55244" algn="ctr">
              <a:lnSpc>
                <a:spcPct val="100000"/>
              </a:lnSpc>
              <a:spcBef>
                <a:spcPts val="1165"/>
              </a:spcBef>
            </a:pPr>
            <a:r>
              <a:rPr sz="1450" b="1" spc="55" dirty="0">
                <a:latin typeface="Arial"/>
                <a:cs typeface="Arial"/>
              </a:rPr>
              <a:t>Scan</a:t>
            </a:r>
            <a:r>
              <a:rPr sz="1450" b="1" spc="215" dirty="0">
                <a:latin typeface="Arial"/>
                <a:cs typeface="Arial"/>
              </a:rPr>
              <a:t> </a:t>
            </a:r>
            <a:r>
              <a:rPr sz="1450" b="1" spc="155" dirty="0">
                <a:latin typeface="Arial"/>
                <a:cs typeface="Arial"/>
              </a:rPr>
              <a:t>the</a:t>
            </a:r>
            <a:r>
              <a:rPr sz="1450" b="1" spc="22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QR</a:t>
            </a:r>
            <a:r>
              <a:rPr sz="1450" b="1" spc="220" dirty="0">
                <a:latin typeface="Arial"/>
                <a:cs typeface="Arial"/>
              </a:rPr>
              <a:t> </a:t>
            </a:r>
            <a:r>
              <a:rPr sz="1450" b="1" spc="70" dirty="0">
                <a:latin typeface="Arial"/>
                <a:cs typeface="Arial"/>
              </a:rPr>
              <a:t>Code</a:t>
            </a:r>
            <a:r>
              <a:rPr sz="1450" b="1" spc="220" dirty="0">
                <a:latin typeface="Arial"/>
                <a:cs typeface="Arial"/>
              </a:rPr>
              <a:t> </a:t>
            </a:r>
            <a:r>
              <a:rPr sz="1450" b="1" spc="130" dirty="0">
                <a:latin typeface="Arial"/>
                <a:cs typeface="Arial"/>
              </a:rPr>
              <a:t>to</a:t>
            </a:r>
            <a:r>
              <a:rPr sz="1450" b="1" spc="220" dirty="0">
                <a:latin typeface="Arial"/>
                <a:cs typeface="Arial"/>
              </a:rPr>
              <a:t> </a:t>
            </a:r>
            <a:r>
              <a:rPr sz="1450" b="1" spc="95" dirty="0">
                <a:latin typeface="Arial"/>
                <a:cs typeface="Arial"/>
              </a:rPr>
              <a:t>Register!</a:t>
            </a:r>
            <a:endParaRPr sz="14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07892" y="478939"/>
            <a:ext cx="1670050" cy="5861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50190">
              <a:lnSpc>
                <a:spcPct val="111500"/>
              </a:lnSpc>
              <a:spcBef>
                <a:spcPts val="95"/>
              </a:spcBef>
            </a:pPr>
            <a:r>
              <a:rPr sz="1100" dirty="0">
                <a:latin typeface="Arial"/>
                <a:cs typeface="Arial"/>
              </a:rPr>
              <a:t>Greater</a:t>
            </a:r>
            <a:r>
              <a:rPr sz="1100" spc="19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Madison</a:t>
            </a:r>
            <a:r>
              <a:rPr sz="1100" spc="20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PCC </a:t>
            </a:r>
            <a:r>
              <a:rPr sz="1100" spc="-30" dirty="0">
                <a:latin typeface="Arial"/>
                <a:cs typeface="Arial"/>
              </a:rPr>
              <a:t>PO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Box </a:t>
            </a:r>
            <a:r>
              <a:rPr sz="1100" spc="-10" dirty="0">
                <a:latin typeface="Arial"/>
                <a:cs typeface="Arial"/>
              </a:rPr>
              <a:t>14285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1100" dirty="0">
                <a:latin typeface="Arial"/>
                <a:cs typeface="Arial"/>
              </a:rPr>
              <a:t>Madison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</a:t>
            </a:r>
            <a:r>
              <a:rPr sz="1100" spc="229" dirty="0">
                <a:latin typeface="Arial"/>
                <a:cs typeface="Arial"/>
              </a:rPr>
              <a:t>  </a:t>
            </a:r>
            <a:r>
              <a:rPr sz="1100" dirty="0">
                <a:latin typeface="Arial"/>
                <a:cs typeface="Arial"/>
              </a:rPr>
              <a:t>53708-</a:t>
            </a:r>
            <a:r>
              <a:rPr sz="1100" spc="-20" dirty="0">
                <a:latin typeface="Arial"/>
                <a:cs typeface="Arial"/>
              </a:rPr>
              <a:t>0285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900"/>
              </a:lnSpc>
              <a:spcBef>
                <a:spcPts val="100"/>
              </a:spcBef>
            </a:pPr>
            <a:r>
              <a:rPr spc="75" dirty="0"/>
              <a:t>Greater</a:t>
            </a:r>
            <a:r>
              <a:rPr spc="-35" dirty="0"/>
              <a:t> </a:t>
            </a:r>
            <a:r>
              <a:rPr spc="50" dirty="0"/>
              <a:t>Madison</a:t>
            </a:r>
            <a:r>
              <a:rPr spc="-30" dirty="0"/>
              <a:t> </a:t>
            </a:r>
            <a:r>
              <a:rPr spc="30" dirty="0"/>
              <a:t>Area </a:t>
            </a:r>
            <a:r>
              <a:rPr dirty="0"/>
              <a:t>Postal</a:t>
            </a:r>
            <a:r>
              <a:rPr spc="165" dirty="0"/>
              <a:t> </a:t>
            </a:r>
            <a:r>
              <a:rPr dirty="0"/>
              <a:t>Customer</a:t>
            </a:r>
            <a:r>
              <a:rPr spc="175" dirty="0"/>
              <a:t> </a:t>
            </a:r>
            <a:r>
              <a:rPr spc="-10" dirty="0"/>
              <a:t>Council</a:t>
            </a:r>
          </a:p>
        </p:txBody>
      </p:sp>
      <p:sp>
        <p:nvSpPr>
          <p:cNvPr id="12" name="object 12"/>
          <p:cNvSpPr/>
          <p:nvPr/>
        </p:nvSpPr>
        <p:spPr>
          <a:xfrm>
            <a:off x="219074" y="0"/>
            <a:ext cx="9525" cy="104775"/>
          </a:xfrm>
          <a:custGeom>
            <a:avLst/>
            <a:gdLst/>
            <a:ahLst/>
            <a:cxnLst/>
            <a:rect l="l" t="t" r="r" b="b"/>
            <a:pathLst>
              <a:path w="9525" h="104775">
                <a:moveTo>
                  <a:pt x="9524" y="104774"/>
                </a:moveTo>
                <a:lnTo>
                  <a:pt x="0" y="104774"/>
                </a:lnTo>
                <a:lnTo>
                  <a:pt x="0" y="0"/>
                </a:lnTo>
                <a:lnTo>
                  <a:pt x="9524" y="0"/>
                </a:lnTo>
                <a:lnTo>
                  <a:pt x="9524" y="1047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219075"/>
            <a:ext cx="104775" cy="9525"/>
          </a:xfrm>
          <a:custGeom>
            <a:avLst/>
            <a:gdLst/>
            <a:ahLst/>
            <a:cxnLst/>
            <a:rect l="l" t="t" r="r" b="b"/>
            <a:pathLst>
              <a:path w="104775" h="9525">
                <a:moveTo>
                  <a:pt x="104774" y="9524"/>
                </a:moveTo>
                <a:lnTo>
                  <a:pt x="0" y="9524"/>
                </a:lnTo>
                <a:lnTo>
                  <a:pt x="0" y="0"/>
                </a:lnTo>
                <a:lnTo>
                  <a:pt x="104774" y="0"/>
                </a:lnTo>
                <a:lnTo>
                  <a:pt x="104774" y="9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277474" y="0"/>
            <a:ext cx="9525" cy="104775"/>
          </a:xfrm>
          <a:custGeom>
            <a:avLst/>
            <a:gdLst/>
            <a:ahLst/>
            <a:cxnLst/>
            <a:rect l="l" t="t" r="r" b="b"/>
            <a:pathLst>
              <a:path w="9525" h="104775">
                <a:moveTo>
                  <a:pt x="9524" y="104774"/>
                </a:moveTo>
                <a:lnTo>
                  <a:pt x="0" y="104774"/>
                </a:lnTo>
                <a:lnTo>
                  <a:pt x="0" y="0"/>
                </a:lnTo>
                <a:lnTo>
                  <a:pt x="9524" y="0"/>
                </a:lnTo>
                <a:lnTo>
                  <a:pt x="9524" y="1047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391774" y="219075"/>
            <a:ext cx="99060" cy="9525"/>
          </a:xfrm>
          <a:custGeom>
            <a:avLst/>
            <a:gdLst/>
            <a:ahLst/>
            <a:cxnLst/>
            <a:rect l="l" t="t" r="r" b="b"/>
            <a:pathLst>
              <a:path w="99059" h="9525">
                <a:moveTo>
                  <a:pt x="0" y="0"/>
                </a:moveTo>
                <a:lnTo>
                  <a:pt x="98625" y="0"/>
                </a:lnTo>
                <a:lnTo>
                  <a:pt x="98625" y="9524"/>
                </a:lnTo>
                <a:lnTo>
                  <a:pt x="0" y="95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9075" y="5819775"/>
            <a:ext cx="9525" cy="99060"/>
          </a:xfrm>
          <a:custGeom>
            <a:avLst/>
            <a:gdLst/>
            <a:ahLst/>
            <a:cxnLst/>
            <a:rect l="l" t="t" r="r" b="b"/>
            <a:pathLst>
              <a:path w="9525" h="99060">
                <a:moveTo>
                  <a:pt x="0" y="0"/>
                </a:moveTo>
                <a:lnTo>
                  <a:pt x="9524" y="0"/>
                </a:lnTo>
                <a:lnTo>
                  <a:pt x="9524" y="98623"/>
                </a:lnTo>
                <a:lnTo>
                  <a:pt x="0" y="9862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5705474"/>
            <a:ext cx="104775" cy="9525"/>
          </a:xfrm>
          <a:custGeom>
            <a:avLst/>
            <a:gdLst/>
            <a:ahLst/>
            <a:cxnLst/>
            <a:rect l="l" t="t" r="r" b="b"/>
            <a:pathLst>
              <a:path w="104775" h="9525">
                <a:moveTo>
                  <a:pt x="104774" y="9524"/>
                </a:moveTo>
                <a:lnTo>
                  <a:pt x="0" y="9524"/>
                </a:lnTo>
                <a:lnTo>
                  <a:pt x="0" y="0"/>
                </a:lnTo>
                <a:lnTo>
                  <a:pt x="104774" y="0"/>
                </a:lnTo>
                <a:lnTo>
                  <a:pt x="104774" y="9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277474" y="5819775"/>
            <a:ext cx="9525" cy="99060"/>
          </a:xfrm>
          <a:custGeom>
            <a:avLst/>
            <a:gdLst/>
            <a:ahLst/>
            <a:cxnLst/>
            <a:rect l="l" t="t" r="r" b="b"/>
            <a:pathLst>
              <a:path w="9525" h="99060">
                <a:moveTo>
                  <a:pt x="0" y="0"/>
                </a:moveTo>
                <a:lnTo>
                  <a:pt x="9524" y="0"/>
                </a:lnTo>
                <a:lnTo>
                  <a:pt x="9524" y="98623"/>
                </a:lnTo>
                <a:lnTo>
                  <a:pt x="0" y="9862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91774" y="5705475"/>
            <a:ext cx="99060" cy="9525"/>
          </a:xfrm>
          <a:custGeom>
            <a:avLst/>
            <a:gdLst/>
            <a:ahLst/>
            <a:cxnLst/>
            <a:rect l="l" t="t" r="r" b="b"/>
            <a:pathLst>
              <a:path w="99059" h="9525">
                <a:moveTo>
                  <a:pt x="0" y="0"/>
                </a:moveTo>
                <a:lnTo>
                  <a:pt x="98625" y="0"/>
                </a:lnTo>
                <a:lnTo>
                  <a:pt x="98625" y="9524"/>
                </a:lnTo>
                <a:lnTo>
                  <a:pt x="0" y="95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66028" y="4502266"/>
            <a:ext cx="3545840" cy="71755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306830">
              <a:lnSpc>
                <a:spcPct val="100000"/>
              </a:lnSpc>
              <a:spcBef>
                <a:spcPts val="204"/>
              </a:spcBef>
            </a:pPr>
            <a:r>
              <a:rPr sz="1350" spc="-10" dirty="0">
                <a:latin typeface="Arial"/>
                <a:cs typeface="Arial"/>
                <a:hlinkClick r:id="rId5"/>
              </a:rPr>
              <a:t>www.madisonpcc.com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35"/>
              </a:spcBef>
            </a:pPr>
            <a:r>
              <a:rPr sz="2000" b="1" i="1" spc="95" dirty="0">
                <a:solidFill>
                  <a:srgbClr val="E32826"/>
                </a:solidFill>
                <a:latin typeface="Arial-BoldItalicMT"/>
                <a:cs typeface="Arial-BoldItalicMT"/>
              </a:rPr>
              <a:t>Get</a:t>
            </a:r>
            <a:r>
              <a:rPr sz="2000" b="1" i="1" spc="315" dirty="0">
                <a:solidFill>
                  <a:srgbClr val="E32826"/>
                </a:solidFill>
                <a:latin typeface="Arial-BoldItalicMT"/>
                <a:cs typeface="Arial-BoldItalicMT"/>
              </a:rPr>
              <a:t> </a:t>
            </a:r>
            <a:r>
              <a:rPr sz="2000" b="1" i="1" spc="100" dirty="0">
                <a:solidFill>
                  <a:srgbClr val="E32826"/>
                </a:solidFill>
                <a:latin typeface="Arial-BoldItalicMT"/>
                <a:cs typeface="Arial-BoldItalicMT"/>
              </a:rPr>
              <a:t>Connected</a:t>
            </a:r>
            <a:r>
              <a:rPr sz="2000" b="1" i="1" spc="320" dirty="0">
                <a:solidFill>
                  <a:srgbClr val="E32826"/>
                </a:solidFill>
                <a:latin typeface="Arial-BoldItalicMT"/>
                <a:cs typeface="Arial-BoldItalicMT"/>
              </a:rPr>
              <a:t> </a:t>
            </a:r>
            <a:r>
              <a:rPr sz="2000" b="1" i="1" spc="110" dirty="0">
                <a:solidFill>
                  <a:srgbClr val="E32826"/>
                </a:solidFill>
                <a:latin typeface="Arial-BoldItalicMT"/>
                <a:cs typeface="Arial-BoldItalicMT"/>
              </a:rPr>
              <a:t>and</a:t>
            </a:r>
            <a:r>
              <a:rPr sz="2000" b="1" i="1" spc="320" dirty="0">
                <a:solidFill>
                  <a:srgbClr val="E32826"/>
                </a:solidFill>
                <a:latin typeface="Arial-BoldItalicMT"/>
                <a:cs typeface="Arial-BoldItalicMT"/>
              </a:rPr>
              <a:t> </a:t>
            </a:r>
            <a:r>
              <a:rPr sz="2000" b="1" i="1" spc="65" dirty="0">
                <a:solidFill>
                  <a:srgbClr val="E32826"/>
                </a:solidFill>
                <a:latin typeface="Arial-BoldItalicMT"/>
                <a:cs typeface="Arial-BoldItalicMT"/>
              </a:rPr>
              <a:t>Grow!</a:t>
            </a:r>
            <a:endParaRPr sz="2000">
              <a:latin typeface="Arial-BoldItalicMT"/>
              <a:cs typeface="Arial-BoldItalic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190</Words>
  <Application>Microsoft Office PowerPoint</Application>
  <PresentationFormat>Custom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Arial-BoldItalicMT</vt:lpstr>
      <vt:lpstr>Office Theme</vt:lpstr>
      <vt:lpstr>Facing the Future Together In-Person!</vt:lpstr>
      <vt:lpstr>PowerPoint Presentation</vt:lpstr>
      <vt:lpstr>Greater Madison Area Postal Customer Council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PCC Week 2022 (7 × 5 in)</dc:title>
  <dc:creator>Kathy N. Hall</dc:creator>
  <cp:keywords>DAFI3xpomQg,BACnahEcSWQ</cp:keywords>
  <cp:lastModifiedBy>Caldwell, Judy - Washington, DC</cp:lastModifiedBy>
  <cp:revision>1</cp:revision>
  <dcterms:created xsi:type="dcterms:W3CDTF">2022-08-10T15:34:08Z</dcterms:created>
  <dcterms:modified xsi:type="dcterms:W3CDTF">2022-08-10T16:34:34Z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2022-08-10T00:00:00Z</vt:filetime>
  </property>
  <property fmtid="{D5CDD505-2E9C-101B-9397-08002B2CF9AE}" pid="3" name="Creator">
    <vt:lpwstr>Canva</vt:lpwstr>
  </property>
  <property fmtid="{D5CDD505-2E9C-101B-9397-08002B2CF9AE}" pid="4" name="Producer">
    <vt:lpwstr>Canva</vt:lpwstr>
  </property>
  <property fmtid="{D5CDD505-2E9C-101B-9397-08002B2CF9AE}" pid="5" name="LastSaved">
    <vt:filetime>2022-08-10T00:00:00Z</vt:filetime>
  </property>
</Properties>
</file>